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Montserrat SemiBold"/>
      <p:regular r:id="rId15"/>
      <p:bold r:id="rId16"/>
      <p:italic r:id="rId17"/>
      <p:boldItalic r:id="rId18"/>
    </p:embeddedFont>
    <p:embeddedFont>
      <p:font typeface="Roboto"/>
      <p:regular r:id="rId19"/>
      <p:bold r:id="rId20"/>
      <p:italic r:id="rId21"/>
      <p:boldItalic r:id="rId22"/>
    </p:embeddedFont>
    <p:embeddedFont>
      <p:font typeface="Nunito Sans Light"/>
      <p:regular r:id="rId23"/>
      <p:bold r:id="rId24"/>
      <p:italic r:id="rId25"/>
      <p:boldItalic r:id="rId26"/>
    </p:embeddedFont>
    <p:embeddedFont>
      <p:font typeface="Nunito Sans ExtraLight"/>
      <p:regular r:id="rId27"/>
      <p:bold r:id="rId28"/>
      <p:italic r:id="rId29"/>
      <p:boldItalic r:id="rId30"/>
    </p:embeddedFont>
    <p:embeddedFont>
      <p:font typeface="Montserrat"/>
      <p:regular r:id="rId31"/>
      <p:bold r:id="rId32"/>
      <p:italic r:id="rId33"/>
      <p:boldItalic r:id="rId34"/>
    </p:embeddedFont>
    <p:embeddedFont>
      <p:font typeface="Montserrat Medium"/>
      <p:regular r:id="rId35"/>
      <p:bold r:id="rId36"/>
      <p:italic r:id="rId37"/>
      <p:boldItalic r:id="rId38"/>
    </p:embeddedFont>
    <p:embeddedFont>
      <p:font typeface="Montserrat Light"/>
      <p:regular r:id="rId39"/>
      <p:bold r:id="rId40"/>
      <p:italic r:id="rId41"/>
      <p:boldItalic r:id="rId42"/>
    </p:embeddedFont>
    <p:embeddedFont>
      <p:font typeface="Montserrat ExtraLight"/>
      <p:regular r:id="rId43"/>
      <p:bold r:id="rId44"/>
      <p:italic r:id="rId45"/>
      <p:boldItalic r:id="rId46"/>
    </p:embeddedFont>
    <p:embeddedFont>
      <p:font typeface="Nunito Sans"/>
      <p:regular r:id="rId47"/>
      <p:bold r:id="rId48"/>
      <p:italic r:id="rId49"/>
      <p:boldItalic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Light-bold.fntdata"/><Relationship Id="rId42" Type="http://schemas.openxmlformats.org/officeDocument/2006/relationships/font" Target="fonts/MontserratLight-boldItalic.fntdata"/><Relationship Id="rId41" Type="http://schemas.openxmlformats.org/officeDocument/2006/relationships/font" Target="fonts/MontserratLight-italic.fntdata"/><Relationship Id="rId44" Type="http://schemas.openxmlformats.org/officeDocument/2006/relationships/font" Target="fonts/MontserratExtraLight-bold.fntdata"/><Relationship Id="rId43" Type="http://schemas.openxmlformats.org/officeDocument/2006/relationships/font" Target="fonts/MontserratExtraLight-regular.fntdata"/><Relationship Id="rId46" Type="http://schemas.openxmlformats.org/officeDocument/2006/relationships/font" Target="fonts/MontserratExtraLight-boldItalic.fntdata"/><Relationship Id="rId45" Type="http://schemas.openxmlformats.org/officeDocument/2006/relationships/font" Target="fonts/MontserratExtraLight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NunitoSans-bold.fntdata"/><Relationship Id="rId47" Type="http://schemas.openxmlformats.org/officeDocument/2006/relationships/font" Target="fonts/NunitoSans-regular.fntdata"/><Relationship Id="rId49" Type="http://schemas.openxmlformats.org/officeDocument/2006/relationships/font" Target="fonts/Nunito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regular.fntdata"/><Relationship Id="rId30" Type="http://schemas.openxmlformats.org/officeDocument/2006/relationships/font" Target="fonts/NunitoSansExtraLight-boldItalic.fntdata"/><Relationship Id="rId33" Type="http://schemas.openxmlformats.org/officeDocument/2006/relationships/font" Target="fonts/Montserrat-italic.fntdata"/><Relationship Id="rId32" Type="http://schemas.openxmlformats.org/officeDocument/2006/relationships/font" Target="fonts/Montserrat-bold.fntdata"/><Relationship Id="rId35" Type="http://schemas.openxmlformats.org/officeDocument/2006/relationships/font" Target="fonts/MontserratMedium-regular.fntdata"/><Relationship Id="rId34" Type="http://schemas.openxmlformats.org/officeDocument/2006/relationships/font" Target="fonts/Montserrat-boldItalic.fntdata"/><Relationship Id="rId37" Type="http://schemas.openxmlformats.org/officeDocument/2006/relationships/font" Target="fonts/MontserratMedium-italic.fntdata"/><Relationship Id="rId36" Type="http://schemas.openxmlformats.org/officeDocument/2006/relationships/font" Target="fonts/MontserratMedium-bold.fntdata"/><Relationship Id="rId39" Type="http://schemas.openxmlformats.org/officeDocument/2006/relationships/font" Target="fonts/MontserratLight-regular.fntdata"/><Relationship Id="rId38" Type="http://schemas.openxmlformats.org/officeDocument/2006/relationships/font" Target="fonts/MontserratMedium-boldItalic.fntdata"/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NunitoSansLight-bold.fntdata"/><Relationship Id="rId23" Type="http://schemas.openxmlformats.org/officeDocument/2006/relationships/font" Target="fonts/NunitoSansLight-regular.fntdata"/><Relationship Id="rId26" Type="http://schemas.openxmlformats.org/officeDocument/2006/relationships/font" Target="fonts/NunitoSansLight-boldItalic.fntdata"/><Relationship Id="rId25" Type="http://schemas.openxmlformats.org/officeDocument/2006/relationships/font" Target="fonts/NunitoSansLight-italic.fntdata"/><Relationship Id="rId28" Type="http://schemas.openxmlformats.org/officeDocument/2006/relationships/font" Target="fonts/NunitoSansExtraLight-bold.fntdata"/><Relationship Id="rId27" Type="http://schemas.openxmlformats.org/officeDocument/2006/relationships/font" Target="fonts/NunitoSansExtraLight-regular.fntdata"/><Relationship Id="rId29" Type="http://schemas.openxmlformats.org/officeDocument/2006/relationships/font" Target="fonts/NunitoSansExtraLight-italic.fntdata"/><Relationship Id="rId50" Type="http://schemas.openxmlformats.org/officeDocument/2006/relationships/font" Target="fonts/NunitoSa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MontserratSemiBold-regular.fntdata"/><Relationship Id="rId14" Type="http://schemas.openxmlformats.org/officeDocument/2006/relationships/slide" Target="slides/slide9.xml"/><Relationship Id="rId17" Type="http://schemas.openxmlformats.org/officeDocument/2006/relationships/font" Target="fonts/MontserratSemiBold-italic.fntdata"/><Relationship Id="rId16" Type="http://schemas.openxmlformats.org/officeDocument/2006/relationships/font" Target="fonts/MontserratSemiBold-bold.fntdata"/><Relationship Id="rId19" Type="http://schemas.openxmlformats.org/officeDocument/2006/relationships/font" Target="fonts/Roboto-regular.fntdata"/><Relationship Id="rId18" Type="http://schemas.openxmlformats.org/officeDocument/2006/relationships/font" Target="fonts/Montserrat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51c10d08b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51c10d08b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51c10d08bc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51c10d08bc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53b0cda92f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53b0cda92f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51c10d08bc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51c10d08bc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51c10d08bc_0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51c10d08bc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53b0cda92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53b0cda92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53b0cda92f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53b0cda92f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53b0cda92f_1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53b0cda92f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53b0cda92f_1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53b0cda92f_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hyperlink" Target="https://podcasts.google.com/feed/aHR0cHM6Ly9mZWVkcy5hY2FzdC5jb20vcHVibGljL3Nob3dzL2Nlby1kaWdpdGFs?sa=X&amp;ved=2ahUKEwjd0tnE4uH1AhUKj2oFHY9lDwoQ9sEGegQIARAC" TargetMode="External"/><Relationship Id="rId10" Type="http://schemas.openxmlformats.org/officeDocument/2006/relationships/image" Target="../media/image14.png"/><Relationship Id="rId13" Type="http://schemas.openxmlformats.org/officeDocument/2006/relationships/hyperlink" Target="https://music.amazon.com.mx/podcasts/4bfeb087-6ce5-4df5-9865-ef83e3ceee11/ceo-digital" TargetMode="External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hyperlink" Target="https://www.deezer.com/es/show/3359202" TargetMode="External"/><Relationship Id="rId15" Type="http://schemas.openxmlformats.org/officeDocument/2006/relationships/hyperlink" Target="https://www.iheart.com/podcast/269-ceo-digital-92191995/" TargetMode="External"/><Relationship Id="rId14" Type="http://schemas.openxmlformats.org/officeDocument/2006/relationships/image" Target="../media/image4.png"/><Relationship Id="rId16" Type="http://schemas.openxmlformats.org/officeDocument/2006/relationships/image" Target="../media/image13.png"/><Relationship Id="rId5" Type="http://schemas.openxmlformats.org/officeDocument/2006/relationships/hyperlink" Target="https://podcasts.apple.com/us/podcast/ceo-digital/id1607625507" TargetMode="External"/><Relationship Id="rId6" Type="http://schemas.openxmlformats.org/officeDocument/2006/relationships/image" Target="../media/image5.png"/><Relationship Id="rId7" Type="http://schemas.openxmlformats.org/officeDocument/2006/relationships/hyperlink" Target="https://open.spotify.com/show/1iQia483g18mWf4nhbA3oD" TargetMode="External"/><Relationship Id="rId8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6.png"/><Relationship Id="rId6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16.png"/><Relationship Id="rId6" Type="http://schemas.openxmlformats.org/officeDocument/2006/relationships/image" Target="../media/image15.png"/><Relationship Id="rId7" Type="http://schemas.openxmlformats.org/officeDocument/2006/relationships/image" Target="../media/image17.png"/><Relationship Id="rId8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hyperlink" Target="https://podcasts.google.com/feed/aHR0cHM6Ly9mZWVkcy5hY2FzdC5jb20vcHVibGljL3Nob3dzL2Nlby1kaWdpdGFs?sa=X&amp;ved=2ahUKEwjd0tnE4uH1AhUKj2oFHY9lDwoQ9sEGegQIARAC" TargetMode="External"/><Relationship Id="rId10" Type="http://schemas.openxmlformats.org/officeDocument/2006/relationships/image" Target="../media/image14.png"/><Relationship Id="rId13" Type="http://schemas.openxmlformats.org/officeDocument/2006/relationships/hyperlink" Target="https://music.amazon.com.mx/podcasts/4bfeb087-6ce5-4df5-9865-ef83e3ceee11/ceo-digital" TargetMode="External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hyperlink" Target="https://www.deezer.com/es/show/3359202" TargetMode="External"/><Relationship Id="rId15" Type="http://schemas.openxmlformats.org/officeDocument/2006/relationships/hyperlink" Target="https://www.iheart.com/podcast/269-ceo-digital-92191995/" TargetMode="External"/><Relationship Id="rId14" Type="http://schemas.openxmlformats.org/officeDocument/2006/relationships/image" Target="../media/image4.png"/><Relationship Id="rId16" Type="http://schemas.openxmlformats.org/officeDocument/2006/relationships/image" Target="../media/image13.png"/><Relationship Id="rId5" Type="http://schemas.openxmlformats.org/officeDocument/2006/relationships/hyperlink" Target="https://podcasts.apple.com/us/podcast/ceo-digital/id1607625507" TargetMode="External"/><Relationship Id="rId6" Type="http://schemas.openxmlformats.org/officeDocument/2006/relationships/image" Target="../media/image5.png"/><Relationship Id="rId7" Type="http://schemas.openxmlformats.org/officeDocument/2006/relationships/hyperlink" Target="https://open.spotify.com/show/1iQia483g18mWf4nhbA3oD" TargetMode="External"/><Relationship Id="rId8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97025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 rot="-360960">
            <a:off x="4446587" y="-499851"/>
            <a:ext cx="2699266" cy="572585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4669475" y="1005975"/>
            <a:ext cx="4266300" cy="32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SHOW NOTES</a:t>
            </a:r>
            <a:endParaRPr sz="100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EPISODIO 26</a:t>
            </a:r>
            <a:endParaRPr b="1"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Miopía del marketing: Un enfoque que te puede sesgar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5423800" y="4728250"/>
            <a:ext cx="3480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Contacto: </a:t>
            </a:r>
            <a:r>
              <a:rPr lang="es" sz="8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ceodigital@mck.agency</a:t>
            </a:r>
            <a:endParaRPr sz="27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4">
            <a:alphaModFix/>
          </a:blip>
          <a:srcRect b="2421" l="0" r="0" t="22152"/>
          <a:stretch/>
        </p:blipFill>
        <p:spPr>
          <a:xfrm>
            <a:off x="728950" y="1195413"/>
            <a:ext cx="3096300" cy="23353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1040353" y="3788800"/>
            <a:ext cx="2473500" cy="2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741"/>
              </a:buClr>
              <a:buSzPts val="2700"/>
              <a:buFont typeface="Helvetica Neue"/>
              <a:buNone/>
            </a:pPr>
            <a:r>
              <a:rPr i="1" lang="es" sz="100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Escúchalo en tu plataforma favorita:</a:t>
            </a:r>
            <a:endParaRPr sz="1000">
              <a:solidFill>
                <a:srgbClr val="FFFFFF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pic>
        <p:nvPicPr>
          <p:cNvPr id="60" name="Google Shape;60;p1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2314" y="4131222"/>
            <a:ext cx="1256110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42300" y="4131225"/>
            <a:ext cx="1269609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975785" y="4131216"/>
            <a:ext cx="1056300" cy="307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63" name="Google Shape;63;p13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22326" y="4541152"/>
            <a:ext cx="1256100" cy="31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644621" y="4546353"/>
            <a:ext cx="1264946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972950" y="4543587"/>
            <a:ext cx="1056301" cy="313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/>
        </p:nvSpPr>
        <p:spPr>
          <a:xfrm>
            <a:off x="320275" y="1305375"/>
            <a:ext cx="3990000" cy="3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181818"/>
                </a:solidFill>
                <a:latin typeface="Montserrat"/>
                <a:ea typeface="Montserrat"/>
                <a:cs typeface="Montserrat"/>
                <a:sym typeface="Montserrat"/>
              </a:rPr>
              <a:t>Con la participación de nuestro invitado: Fernando Mosqueda,  MCK Growth Director &amp; Partner, en esta nueva entrega, tratamos un tema muy interesante y que no tiene vigencia. </a:t>
            </a:r>
            <a:endParaRPr sz="1200">
              <a:solidFill>
                <a:srgbClr val="18181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8181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181818"/>
                </a:solidFill>
                <a:latin typeface="Montserrat"/>
                <a:ea typeface="Montserrat"/>
                <a:cs typeface="Montserrat"/>
                <a:sym typeface="Montserrat"/>
              </a:rPr>
              <a:t>Platicamos sobre la importancia de enfocarnos en satisfacer las necesidades de los usuarios o consumidores y no necesariamente en las necesidades inmediatas de una empresa. </a:t>
            </a:r>
            <a:endParaRPr sz="1200">
              <a:solidFill>
                <a:srgbClr val="18181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8181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181818"/>
                </a:solidFill>
                <a:latin typeface="Montserrat"/>
                <a:ea typeface="Montserrat"/>
                <a:cs typeface="Montserrat"/>
                <a:sym typeface="Montserrat"/>
              </a:rPr>
              <a:t>Compartimos algunos ejemplos de marcas que han tenido una visión más allá de su producto, los mitos que existen alrededor de la miopía del marketing, así como sus posibles curas.  </a:t>
            </a:r>
            <a:endParaRPr sz="1200">
              <a:solidFill>
                <a:srgbClr val="18181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rgbClr val="FFFFFF"/>
              </a:solidFill>
              <a:highlight>
                <a:srgbClr val="181818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320275" y="164925"/>
            <a:ext cx="4323600" cy="12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latin typeface="Montserrat"/>
                <a:ea typeface="Montserrat"/>
                <a:cs typeface="Montserrat"/>
                <a:sym typeface="Montserrat"/>
              </a:rPr>
              <a:t> EPISODIO 26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Miopía del marketing: Un enfoque que te puede sesgar</a:t>
            </a:r>
            <a:endParaRPr b="1"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13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72" name="Google Shape;72;p14"/>
          <p:cNvCxnSpPr/>
          <p:nvPr/>
        </p:nvCxnSpPr>
        <p:spPr>
          <a:xfrm>
            <a:off x="4572000" y="1305375"/>
            <a:ext cx="0" cy="34392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dot"/>
            <a:round/>
            <a:headEnd len="med" w="med" type="none"/>
            <a:tailEnd len="med" w="med" type="none"/>
          </a:ln>
        </p:spPr>
      </p:cxnSp>
      <p:grpSp>
        <p:nvGrpSpPr>
          <p:cNvPr id="73" name="Google Shape;73;p14"/>
          <p:cNvGrpSpPr/>
          <p:nvPr/>
        </p:nvGrpSpPr>
        <p:grpSpPr>
          <a:xfrm>
            <a:off x="0" y="4702625"/>
            <a:ext cx="9162875" cy="440875"/>
            <a:chOff x="0" y="4702625"/>
            <a:chExt cx="9162875" cy="440875"/>
          </a:xfrm>
        </p:grpSpPr>
        <p:pic>
          <p:nvPicPr>
            <p:cNvPr id="74" name="Google Shape;74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4702625"/>
              <a:ext cx="9144000" cy="440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Google Shape;75;p14"/>
            <p:cNvPicPr preferRelativeResize="0"/>
            <p:nvPr/>
          </p:nvPicPr>
          <p:blipFill rotWithShape="1">
            <a:blip r:embed="rId4">
              <a:alphaModFix/>
            </a:blip>
            <a:srcRect b="19460" l="0" r="0" t="22152"/>
            <a:stretch/>
          </p:blipFill>
          <p:spPr>
            <a:xfrm>
              <a:off x="124275" y="4745800"/>
              <a:ext cx="681147" cy="397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14"/>
            <p:cNvPicPr preferRelativeResize="0"/>
            <p:nvPr/>
          </p:nvPicPr>
          <p:blipFill rotWithShape="1">
            <a:blip r:embed="rId4">
              <a:alphaModFix/>
            </a:blip>
            <a:srcRect b="1344" l="0" r="0" t="84747"/>
            <a:stretch/>
          </p:blipFill>
          <p:spPr>
            <a:xfrm>
              <a:off x="6872150" y="4763775"/>
              <a:ext cx="2290725" cy="3185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7" name="Google Shape;77;p14"/>
          <p:cNvSpPr txBox="1"/>
          <p:nvPr/>
        </p:nvSpPr>
        <p:spPr>
          <a:xfrm>
            <a:off x="4833725" y="1305375"/>
            <a:ext cx="3809100" cy="20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Montserrat SemiBold"/>
                <a:ea typeface="Montserrat SemiBold"/>
                <a:cs typeface="Montserrat SemiBold"/>
                <a:sym typeface="Montserrat SemiBold"/>
              </a:rPr>
              <a:t>Puntos clave de este episodio:</a:t>
            </a:r>
            <a:endParaRPr sz="12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Light"/>
              <a:buChar char="●"/>
            </a:pPr>
            <a:r>
              <a:rPr lang="es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¿Qué es la  </a:t>
            </a:r>
            <a:r>
              <a:rPr lang="es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miopía</a:t>
            </a:r>
            <a:r>
              <a:rPr lang="es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del </a:t>
            </a:r>
            <a:r>
              <a:rPr lang="es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marketing</a:t>
            </a:r>
            <a:r>
              <a:rPr lang="es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?</a:t>
            </a:r>
            <a:endParaRPr sz="12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Light"/>
              <a:buChar char="●"/>
            </a:pPr>
            <a:r>
              <a:rPr lang="es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La </a:t>
            </a:r>
            <a:r>
              <a:rPr lang="es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importancia</a:t>
            </a:r>
            <a:r>
              <a:rPr lang="es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 ver </a:t>
            </a:r>
            <a:r>
              <a:rPr lang="es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más</a:t>
            </a:r>
            <a:r>
              <a:rPr lang="es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s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allá</a:t>
            </a:r>
            <a:r>
              <a:rPr lang="es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 tu </a:t>
            </a:r>
            <a:r>
              <a:rPr lang="es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producto.</a:t>
            </a:r>
            <a:endParaRPr sz="12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Light"/>
              <a:buChar char="●"/>
            </a:pPr>
            <a:r>
              <a:rPr lang="es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Curas para la miopía del marketing. </a:t>
            </a:r>
            <a:endParaRPr sz="12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0"/>
            <a:ext cx="914401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 txBox="1"/>
          <p:nvPr/>
        </p:nvSpPr>
        <p:spPr>
          <a:xfrm>
            <a:off x="946050" y="646850"/>
            <a:ext cx="7251900" cy="29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2741"/>
              </a:buClr>
              <a:buSzPts val="2700"/>
              <a:buFont typeface="Helvetica Neue"/>
              <a:buNone/>
            </a:pPr>
            <a:r>
              <a:rPr lang="es" sz="3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“No se puede </a:t>
            </a:r>
            <a:r>
              <a:rPr b="1" lang="es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depender de un solo producto</a:t>
            </a:r>
            <a:r>
              <a:rPr lang="es" sz="3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el consumidor es quien </a:t>
            </a:r>
            <a:r>
              <a:rPr b="1" lang="es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marca la pauta</a:t>
            </a:r>
            <a:r>
              <a:rPr lang="es" sz="3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”</a:t>
            </a:r>
            <a:r>
              <a:rPr lang="es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0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84" name="Google Shape;84;p15"/>
          <p:cNvPicPr preferRelativeResize="0"/>
          <p:nvPr/>
        </p:nvPicPr>
        <p:blipFill rotWithShape="1">
          <a:blip r:embed="rId4">
            <a:alphaModFix/>
          </a:blip>
          <a:srcRect b="19460" l="0" r="0" t="22152"/>
          <a:stretch/>
        </p:blipFill>
        <p:spPr>
          <a:xfrm>
            <a:off x="415300" y="4386787"/>
            <a:ext cx="796975" cy="46532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/>
          <p:nvPr/>
        </p:nvSpPr>
        <p:spPr>
          <a:xfrm>
            <a:off x="4572000" y="3921350"/>
            <a:ext cx="4399200" cy="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Cristina Pineda</a:t>
            </a:r>
            <a:r>
              <a:rPr lang="es" sz="2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"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sz="1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MCK Partner &amp; COO</a:t>
            </a:r>
            <a:endParaRPr sz="2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02625"/>
            <a:ext cx="9144000" cy="4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 rotWithShape="1">
          <a:blip r:embed="rId4">
            <a:alphaModFix/>
          </a:blip>
          <a:srcRect b="19460" l="0" r="0" t="22152"/>
          <a:stretch/>
        </p:blipFill>
        <p:spPr>
          <a:xfrm>
            <a:off x="124275" y="4745800"/>
            <a:ext cx="681147" cy="39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 rotWithShape="1">
          <a:blip r:embed="rId4">
            <a:alphaModFix/>
          </a:blip>
          <a:srcRect b="1344" l="0" r="0" t="84747"/>
          <a:stretch/>
        </p:blipFill>
        <p:spPr>
          <a:xfrm>
            <a:off x="6872150" y="4763775"/>
            <a:ext cx="2290725" cy="3185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 txBox="1"/>
          <p:nvPr/>
        </p:nvSpPr>
        <p:spPr>
          <a:xfrm>
            <a:off x="1911400" y="326050"/>
            <a:ext cx="5435400" cy="11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741"/>
              </a:buClr>
              <a:buSzPts val="2700"/>
              <a:buFont typeface="Helvetica Neue"/>
              <a:buNone/>
            </a:pPr>
            <a:r>
              <a:rPr b="1" lang="es" sz="1800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¿Qué es la miopía del marketing?</a:t>
            </a:r>
            <a:endParaRPr b="1" sz="1800">
              <a:solidFill>
                <a:srgbClr val="0F27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1260375" y="25089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3000"/>
              </a:spcAft>
              <a:buNone/>
            </a:pPr>
            <a:r>
              <a:t/>
            </a:r>
            <a:endParaRPr b="1">
              <a:solidFill>
                <a:srgbClr val="9900FF"/>
              </a:solidFill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 rotWithShape="1">
          <a:blip r:embed="rId5">
            <a:alphaModFix/>
          </a:blip>
          <a:srcRect b="18175" l="4267" r="60580" t="17166"/>
          <a:stretch/>
        </p:blipFill>
        <p:spPr>
          <a:xfrm>
            <a:off x="3664325" y="1159850"/>
            <a:ext cx="1815350" cy="21323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/>
          <p:nvPr/>
        </p:nvSpPr>
        <p:spPr>
          <a:xfrm>
            <a:off x="3498650" y="3196425"/>
            <a:ext cx="204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Nunito Sans"/>
                <a:ea typeface="Nunito Sans"/>
                <a:cs typeface="Nunito Sans"/>
                <a:sym typeface="Nunito Sans"/>
              </a:rPr>
              <a:t>Theodore Levitt</a:t>
            </a:r>
            <a:endParaRPr b="1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327775" y="1252250"/>
            <a:ext cx="2568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1"/>
                </a:solidFill>
                <a:highlight>
                  <a:srgbClr val="FFFFFF"/>
                </a:highlight>
                <a:latin typeface="Nunito Sans Light"/>
                <a:ea typeface="Nunito Sans Light"/>
                <a:cs typeface="Nunito Sans Light"/>
                <a:sym typeface="Nunito Sans Light"/>
              </a:rPr>
              <a:t>Hace referencia a este término Harvard Business Review</a:t>
            </a:r>
            <a:endParaRPr sz="1300">
              <a:solidFill>
                <a:schemeClr val="dk1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327775" y="3118250"/>
            <a:ext cx="31206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181818"/>
                </a:solidFill>
                <a:highlight>
                  <a:srgbClr val="FFFFFF"/>
                </a:highlight>
                <a:latin typeface="Nunito Sans Light"/>
                <a:ea typeface="Nunito Sans Light"/>
                <a:cs typeface="Nunito Sans Light"/>
                <a:sym typeface="Nunito Sans Light"/>
              </a:rPr>
              <a:t>Destaca el error que cometen los negocios en sus inicios al no contemplar las necesidades de los clientes. </a:t>
            </a:r>
            <a:endParaRPr sz="1300">
              <a:solidFill>
                <a:srgbClr val="181818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5868650" y="3384850"/>
            <a:ext cx="2865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1"/>
                </a:solidFill>
                <a:latin typeface="Nunito Sans ExtraLight"/>
                <a:ea typeface="Nunito Sans ExtraLight"/>
                <a:cs typeface="Nunito Sans ExtraLight"/>
                <a:sym typeface="Nunito Sans ExtraLight"/>
              </a:rPr>
              <a:t>Los consumidores presentan una serie de necesidades y problemas.</a:t>
            </a:r>
            <a:endParaRPr sz="1300">
              <a:solidFill>
                <a:schemeClr val="dk1"/>
              </a:solidFill>
              <a:latin typeface="Nunito Sans ExtraLight"/>
              <a:ea typeface="Nunito Sans ExtraLight"/>
              <a:cs typeface="Nunito Sans ExtraLight"/>
              <a:sym typeface="Nunito Sans ExtraLight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5801600" y="1512250"/>
            <a:ext cx="31206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1"/>
                </a:solidFill>
                <a:highlight>
                  <a:srgbClr val="FFFFFF"/>
                </a:highlight>
                <a:latin typeface="Nunito Sans ExtraLight"/>
                <a:ea typeface="Nunito Sans ExtraLight"/>
                <a:cs typeface="Nunito Sans ExtraLight"/>
                <a:sym typeface="Nunito Sans ExtraLight"/>
              </a:rPr>
              <a:t>Objetivos</a:t>
            </a:r>
            <a:r>
              <a:rPr lang="es" sz="1300">
                <a:solidFill>
                  <a:schemeClr val="dk1"/>
                </a:solidFill>
                <a:highlight>
                  <a:srgbClr val="FFFFFF"/>
                </a:highlight>
                <a:latin typeface="Nunito Sans ExtraLight"/>
                <a:ea typeface="Nunito Sans ExtraLight"/>
                <a:cs typeface="Nunito Sans ExtraLight"/>
                <a:sym typeface="Nunito Sans ExtraLight"/>
              </a:rPr>
              <a:t> a los cuales deben dirigirse las empresas, con la finalidad de crear los artículos que satisfagan esas carencias.</a:t>
            </a:r>
            <a:endParaRPr sz="1300">
              <a:solidFill>
                <a:schemeClr val="dk1"/>
              </a:solidFill>
              <a:latin typeface="Nunito Sans ExtraLight"/>
              <a:ea typeface="Nunito Sans ExtraLight"/>
              <a:cs typeface="Nunito Sans ExtraLight"/>
              <a:sym typeface="Nunito Sans ExtraLight"/>
            </a:endParaRPr>
          </a:p>
        </p:txBody>
      </p:sp>
      <p:pic>
        <p:nvPicPr>
          <p:cNvPr id="101" name="Google Shape;10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 rot="-10159329">
            <a:off x="1164615" y="1907528"/>
            <a:ext cx="1277287" cy="1277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 rot="4654712">
            <a:off x="6768630" y="2399509"/>
            <a:ext cx="1065940" cy="106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 rot="7305787">
            <a:off x="3881202" y="3575928"/>
            <a:ext cx="1277287" cy="1277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02625"/>
            <a:ext cx="9144000" cy="4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 rotWithShape="1">
          <a:blip r:embed="rId4">
            <a:alphaModFix/>
          </a:blip>
          <a:srcRect b="19460" l="0" r="0" t="22152"/>
          <a:stretch/>
        </p:blipFill>
        <p:spPr>
          <a:xfrm>
            <a:off x="124275" y="4745800"/>
            <a:ext cx="681147" cy="39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 rotWithShape="1">
          <a:blip r:embed="rId4">
            <a:alphaModFix/>
          </a:blip>
          <a:srcRect b="1344" l="0" r="0" t="84747"/>
          <a:stretch/>
        </p:blipFill>
        <p:spPr>
          <a:xfrm>
            <a:off x="6872150" y="4763775"/>
            <a:ext cx="2290725" cy="318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7"/>
          <p:cNvSpPr txBox="1"/>
          <p:nvPr/>
        </p:nvSpPr>
        <p:spPr>
          <a:xfrm>
            <a:off x="356600" y="410550"/>
            <a:ext cx="47028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700">
                <a:solidFill>
                  <a:srgbClr val="9900FF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L</a:t>
            </a:r>
            <a:r>
              <a:rPr lang="es" sz="1700">
                <a:solidFill>
                  <a:srgbClr val="9900FF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os consumidores en realidad </a:t>
            </a:r>
            <a:r>
              <a:rPr b="1" lang="es" sz="1700">
                <a:solidFill>
                  <a:srgbClr val="9900FF"/>
                </a:solidFill>
                <a:latin typeface="Nunito Sans"/>
                <a:ea typeface="Nunito Sans"/>
                <a:cs typeface="Nunito Sans"/>
                <a:sym typeface="Nunito Sans"/>
              </a:rPr>
              <a:t>están buscando la solución</a:t>
            </a:r>
            <a:r>
              <a:rPr lang="es" sz="1700">
                <a:solidFill>
                  <a:srgbClr val="9900FF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 a algo.</a:t>
            </a:r>
            <a:endParaRPr sz="1700">
              <a:solidFill>
                <a:srgbClr val="9900FF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1260375" y="25089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3000"/>
              </a:spcAft>
              <a:buNone/>
            </a:pPr>
            <a:r>
              <a:t/>
            </a:r>
            <a:endParaRPr b="1">
              <a:solidFill>
                <a:srgbClr val="9900FF"/>
              </a:solidFill>
            </a:endParaRPr>
          </a:p>
        </p:txBody>
      </p:sp>
      <p:pic>
        <p:nvPicPr>
          <p:cNvPr id="113" name="Google Shape;113;p17"/>
          <p:cNvPicPr preferRelativeResize="0"/>
          <p:nvPr/>
        </p:nvPicPr>
        <p:blipFill rotWithShape="1">
          <a:blip r:embed="rId5">
            <a:alphaModFix/>
          </a:blip>
          <a:srcRect b="0" l="10352" r="28425" t="0"/>
          <a:stretch/>
        </p:blipFill>
        <p:spPr>
          <a:xfrm>
            <a:off x="5718800" y="1076250"/>
            <a:ext cx="2803275" cy="274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7875" y="1752488"/>
            <a:ext cx="1093125" cy="10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79275" y="1673663"/>
            <a:ext cx="1235451" cy="1235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653738" y="1673663"/>
            <a:ext cx="1235451" cy="123545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"/>
          <p:cNvSpPr txBox="1"/>
          <p:nvPr/>
        </p:nvSpPr>
        <p:spPr>
          <a:xfrm>
            <a:off x="256425" y="3619825"/>
            <a:ext cx="50079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No </a:t>
            </a:r>
            <a:r>
              <a:rPr b="1" lang="es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compran </a:t>
            </a:r>
            <a:r>
              <a:rPr lang="es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un celular por tener un celular, </a:t>
            </a:r>
            <a:r>
              <a:rPr lang="es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sino</a:t>
            </a:r>
            <a:r>
              <a:rPr lang="es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 porque en ese producto hoy en día logra</a:t>
            </a:r>
            <a:r>
              <a:rPr b="1" lang="es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solventar sus necesidades</a:t>
            </a:r>
            <a:r>
              <a:rPr lang="es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. </a:t>
            </a:r>
            <a:endParaRPr/>
          </a:p>
        </p:txBody>
      </p:sp>
      <p:sp>
        <p:nvSpPr>
          <p:cNvPr id="118" name="Google Shape;118;p17"/>
          <p:cNvSpPr/>
          <p:nvPr/>
        </p:nvSpPr>
        <p:spPr>
          <a:xfrm>
            <a:off x="1745637" y="2207388"/>
            <a:ext cx="155400" cy="168000"/>
          </a:xfrm>
          <a:prstGeom prst="mathPlus">
            <a:avLst>
              <a:gd fmla="val 23520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7"/>
          <p:cNvSpPr/>
          <p:nvPr/>
        </p:nvSpPr>
        <p:spPr>
          <a:xfrm>
            <a:off x="3389724" y="2207388"/>
            <a:ext cx="155400" cy="168000"/>
          </a:xfrm>
          <a:prstGeom prst="mathPlus">
            <a:avLst>
              <a:gd fmla="val 23520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7"/>
          <p:cNvSpPr/>
          <p:nvPr/>
        </p:nvSpPr>
        <p:spPr>
          <a:xfrm>
            <a:off x="5264325" y="2207400"/>
            <a:ext cx="155400" cy="168000"/>
          </a:xfrm>
          <a:prstGeom prst="mathEqual">
            <a:avLst>
              <a:gd fmla="val 23520" name="adj1"/>
              <a:gd fmla="val 1176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7"/>
          <p:cNvSpPr txBox="1"/>
          <p:nvPr/>
        </p:nvSpPr>
        <p:spPr>
          <a:xfrm>
            <a:off x="6152025" y="3857625"/>
            <a:ext cx="2059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latin typeface="Nunito Sans Light"/>
                <a:ea typeface="Nunito Sans Light"/>
                <a:cs typeface="Nunito Sans Light"/>
                <a:sym typeface="Nunito Sans Light"/>
              </a:rPr>
              <a:t>Primer </a:t>
            </a:r>
            <a:r>
              <a:rPr lang="es" sz="1000">
                <a:latin typeface="Nunito Sans Light"/>
                <a:ea typeface="Nunito Sans Light"/>
                <a:cs typeface="Nunito Sans Light"/>
                <a:sym typeface="Nunito Sans Light"/>
              </a:rPr>
              <a:t>iPhone</a:t>
            </a:r>
            <a:r>
              <a:rPr lang="es" sz="1000">
                <a:latin typeface="Nunito Sans Light"/>
                <a:ea typeface="Nunito Sans Light"/>
                <a:cs typeface="Nunito Sans Light"/>
                <a:sym typeface="Nunito Sans Light"/>
              </a:rPr>
              <a:t> 2007</a:t>
            </a:r>
            <a:endParaRPr sz="1000"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0"/>
            <a:ext cx="914401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8"/>
          <p:cNvSpPr txBox="1"/>
          <p:nvPr/>
        </p:nvSpPr>
        <p:spPr>
          <a:xfrm>
            <a:off x="946050" y="646850"/>
            <a:ext cx="7251900" cy="29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2741"/>
              </a:buClr>
              <a:buSzPts val="2700"/>
              <a:buFont typeface="Helvetica Neue"/>
              <a:buNone/>
            </a:pPr>
            <a:r>
              <a:rPr lang="es" sz="3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“</a:t>
            </a:r>
            <a:r>
              <a:rPr lang="es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Quien </a:t>
            </a:r>
            <a:r>
              <a:rPr b="1" lang="es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más</a:t>
            </a:r>
            <a:r>
              <a:rPr lang="es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sabe </a:t>
            </a:r>
            <a:r>
              <a:rPr lang="es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qu</a:t>
            </a:r>
            <a:r>
              <a:rPr lang="es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é tan </a:t>
            </a:r>
            <a:r>
              <a:rPr b="1" lang="es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funcional</a:t>
            </a:r>
            <a:r>
              <a:rPr lang="es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es un producto, es quien lo consume. Los </a:t>
            </a:r>
            <a:r>
              <a:rPr b="1" lang="es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consumidores</a:t>
            </a:r>
            <a:r>
              <a:rPr lang="es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son quienes ponen las reglas del juego</a:t>
            </a:r>
            <a:r>
              <a:rPr lang="es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”.</a:t>
            </a:r>
            <a:endParaRPr sz="30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28" name="Google Shape;128;p18"/>
          <p:cNvPicPr preferRelativeResize="0"/>
          <p:nvPr/>
        </p:nvPicPr>
        <p:blipFill rotWithShape="1">
          <a:blip r:embed="rId4">
            <a:alphaModFix/>
          </a:blip>
          <a:srcRect b="19460" l="0" r="0" t="22152"/>
          <a:stretch/>
        </p:blipFill>
        <p:spPr>
          <a:xfrm>
            <a:off x="415300" y="4386787"/>
            <a:ext cx="796975" cy="4653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8"/>
          <p:cNvSpPr txBox="1"/>
          <p:nvPr/>
        </p:nvSpPr>
        <p:spPr>
          <a:xfrm>
            <a:off x="4572000" y="3921350"/>
            <a:ext cx="4399200" cy="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Fernando Mosqueda </a:t>
            </a:r>
            <a:r>
              <a:rPr lang="es"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sz="1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MCK Partner &amp; Growth Director</a:t>
            </a:r>
            <a:endParaRPr sz="2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9"/>
          <p:cNvPicPr preferRelativeResize="0"/>
          <p:nvPr/>
        </p:nvPicPr>
        <p:blipFill rotWithShape="1">
          <a:blip r:embed="rId3">
            <a:alphaModFix/>
          </a:blip>
          <a:srcRect b="0" l="4337" r="3961" t="0"/>
          <a:stretch/>
        </p:blipFill>
        <p:spPr>
          <a:xfrm>
            <a:off x="18875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9"/>
          <p:cNvPicPr preferRelativeResize="0"/>
          <p:nvPr/>
        </p:nvPicPr>
        <p:blipFill rotWithShape="1">
          <a:blip r:embed="rId4">
            <a:alphaModFix/>
          </a:blip>
          <a:srcRect b="19460" l="0" r="0" t="22152"/>
          <a:stretch/>
        </p:blipFill>
        <p:spPr>
          <a:xfrm>
            <a:off x="124275" y="4745800"/>
            <a:ext cx="681147" cy="39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9"/>
          <p:cNvPicPr preferRelativeResize="0"/>
          <p:nvPr/>
        </p:nvPicPr>
        <p:blipFill rotWithShape="1">
          <a:blip r:embed="rId4">
            <a:alphaModFix/>
          </a:blip>
          <a:srcRect b="1344" l="0" r="0" t="84747"/>
          <a:stretch/>
        </p:blipFill>
        <p:spPr>
          <a:xfrm>
            <a:off x="6872150" y="4763775"/>
            <a:ext cx="2290725" cy="3185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9"/>
          <p:cNvSpPr txBox="1"/>
          <p:nvPr/>
        </p:nvSpPr>
        <p:spPr>
          <a:xfrm>
            <a:off x="3507350" y="228025"/>
            <a:ext cx="5463300" cy="9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7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El creer que nadie puede </a:t>
            </a:r>
            <a:r>
              <a:rPr b="1" lang="es" sz="17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desbancar a una marca líder</a:t>
            </a:r>
            <a:r>
              <a:rPr lang="es" sz="17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 es el primer error. La </a:t>
            </a:r>
            <a:r>
              <a:rPr b="1" lang="es" sz="17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falla</a:t>
            </a:r>
            <a:r>
              <a:rPr lang="es" sz="17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 en la i</a:t>
            </a:r>
            <a:r>
              <a:rPr b="1" lang="es" sz="17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nnovación </a:t>
            </a:r>
            <a:r>
              <a:rPr lang="es" sz="17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y </a:t>
            </a:r>
            <a:r>
              <a:rPr b="1" lang="es" sz="17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observación </a:t>
            </a:r>
            <a:r>
              <a:rPr lang="es" sz="17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 es el peor enemigo.</a:t>
            </a:r>
            <a:endParaRPr sz="1700">
              <a:solidFill>
                <a:schemeClr val="lt1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138" name="Google Shape;138;p19"/>
          <p:cNvSpPr txBox="1"/>
          <p:nvPr/>
        </p:nvSpPr>
        <p:spPr>
          <a:xfrm>
            <a:off x="1260375" y="25089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3000"/>
              </a:spcAft>
              <a:buNone/>
            </a:pPr>
            <a:r>
              <a:t/>
            </a:r>
            <a:endParaRPr b="1">
              <a:solidFill>
                <a:srgbClr val="9900FF"/>
              </a:solidFill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6152025" y="3857625"/>
            <a:ext cx="2059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02625"/>
            <a:ext cx="9144000" cy="4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0"/>
          <p:cNvPicPr preferRelativeResize="0"/>
          <p:nvPr/>
        </p:nvPicPr>
        <p:blipFill rotWithShape="1">
          <a:blip r:embed="rId4">
            <a:alphaModFix/>
          </a:blip>
          <a:srcRect b="19460" l="0" r="0" t="22152"/>
          <a:stretch/>
        </p:blipFill>
        <p:spPr>
          <a:xfrm>
            <a:off x="124275" y="4745800"/>
            <a:ext cx="681147" cy="39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0"/>
          <p:cNvPicPr preferRelativeResize="0"/>
          <p:nvPr/>
        </p:nvPicPr>
        <p:blipFill rotWithShape="1">
          <a:blip r:embed="rId4">
            <a:alphaModFix/>
          </a:blip>
          <a:srcRect b="1344" l="0" r="0" t="84747"/>
          <a:stretch/>
        </p:blipFill>
        <p:spPr>
          <a:xfrm>
            <a:off x="6872150" y="4763775"/>
            <a:ext cx="2290725" cy="3185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0"/>
          <p:cNvSpPr txBox="1"/>
          <p:nvPr/>
        </p:nvSpPr>
        <p:spPr>
          <a:xfrm>
            <a:off x="1911400" y="326050"/>
            <a:ext cx="5435400" cy="11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741"/>
              </a:buClr>
              <a:buSzPts val="2700"/>
              <a:buFont typeface="Helvetica Neue"/>
              <a:buNone/>
            </a:pPr>
            <a:r>
              <a:rPr b="1" lang="es" sz="1800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Curas</a:t>
            </a:r>
            <a:r>
              <a:rPr b="1" lang="es" sz="1800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 para la </a:t>
            </a:r>
            <a:r>
              <a:rPr b="1" lang="es" sz="1800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miopía</a:t>
            </a:r>
            <a:r>
              <a:rPr b="1" lang="es" sz="1800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 del </a:t>
            </a:r>
            <a:r>
              <a:rPr b="1" lang="es" sz="1800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marketing</a:t>
            </a:r>
            <a:endParaRPr b="1" sz="1800">
              <a:solidFill>
                <a:srgbClr val="0F27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20"/>
          <p:cNvSpPr txBox="1"/>
          <p:nvPr/>
        </p:nvSpPr>
        <p:spPr>
          <a:xfrm>
            <a:off x="1260375" y="25089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3000"/>
              </a:spcAft>
              <a:buNone/>
            </a:pPr>
            <a:r>
              <a:t/>
            </a:r>
            <a:endParaRPr b="1">
              <a:solidFill>
                <a:srgbClr val="9900FF"/>
              </a:solidFill>
            </a:endParaRPr>
          </a:p>
        </p:txBody>
      </p:sp>
      <p:sp>
        <p:nvSpPr>
          <p:cNvPr id="149" name="Google Shape;149;p20"/>
          <p:cNvSpPr txBox="1"/>
          <p:nvPr/>
        </p:nvSpPr>
        <p:spPr>
          <a:xfrm>
            <a:off x="327775" y="1252250"/>
            <a:ext cx="49569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Sans Light"/>
              <a:buChar char="●"/>
            </a:pPr>
            <a:r>
              <a:rPr b="1" lang="es" sz="1300">
                <a:solidFill>
                  <a:schemeClr val="dk1"/>
                </a:solidFill>
                <a:highlight>
                  <a:srgbClr val="FFFFFF"/>
                </a:highlight>
                <a:latin typeface="Nunito Sans"/>
                <a:ea typeface="Nunito Sans"/>
                <a:cs typeface="Nunito Sans"/>
                <a:sym typeface="Nunito Sans"/>
              </a:rPr>
              <a:t>Pensar</a:t>
            </a:r>
            <a:r>
              <a:rPr lang="es" sz="1300">
                <a:solidFill>
                  <a:schemeClr val="dk1"/>
                </a:solidFill>
                <a:highlight>
                  <a:srgbClr val="FFFFFF"/>
                </a:highlight>
                <a:latin typeface="Nunito Sans Light"/>
                <a:ea typeface="Nunito Sans Light"/>
                <a:cs typeface="Nunito Sans Light"/>
                <a:sym typeface="Nunito Sans Light"/>
              </a:rPr>
              <a:t> más allá del negocio en el que nos encontramos.</a:t>
            </a:r>
            <a:endParaRPr sz="1300">
              <a:solidFill>
                <a:schemeClr val="dk1"/>
              </a:solidFill>
              <a:highlight>
                <a:srgbClr val="FFFFFF"/>
              </a:highlight>
              <a:latin typeface="Nunito Sans Light"/>
              <a:ea typeface="Nunito Sans Light"/>
              <a:cs typeface="Nunito Sans Light"/>
              <a:sym typeface="Nunito Sans Light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Sans Light"/>
              <a:buChar char="●"/>
            </a:pPr>
            <a:r>
              <a:rPr lang="es" sz="1300">
                <a:solidFill>
                  <a:schemeClr val="dk1"/>
                </a:solidFill>
                <a:highlight>
                  <a:srgbClr val="FFFFFF"/>
                </a:highlight>
                <a:latin typeface="Nunito Sans Light"/>
                <a:ea typeface="Nunito Sans Light"/>
                <a:cs typeface="Nunito Sans Light"/>
                <a:sym typeface="Nunito Sans Light"/>
              </a:rPr>
              <a:t>Todo proceso de </a:t>
            </a:r>
            <a:r>
              <a:rPr b="1" lang="es" sz="1300">
                <a:solidFill>
                  <a:schemeClr val="dk1"/>
                </a:solidFill>
                <a:highlight>
                  <a:srgbClr val="FFFFFF"/>
                </a:highlight>
                <a:latin typeface="Nunito Sans"/>
                <a:ea typeface="Nunito Sans"/>
                <a:cs typeface="Nunito Sans"/>
                <a:sym typeface="Nunito Sans"/>
              </a:rPr>
              <a:t>innovación</a:t>
            </a:r>
            <a:r>
              <a:rPr lang="es" sz="1300">
                <a:solidFill>
                  <a:schemeClr val="dk1"/>
                </a:solidFill>
                <a:highlight>
                  <a:srgbClr val="FFFFFF"/>
                </a:highlight>
                <a:latin typeface="Nunito Sans Light"/>
                <a:ea typeface="Nunito Sans Light"/>
                <a:cs typeface="Nunito Sans Light"/>
                <a:sym typeface="Nunito Sans Light"/>
              </a:rPr>
              <a:t> es un proceso creativo. </a:t>
            </a:r>
            <a:endParaRPr sz="1300">
              <a:solidFill>
                <a:schemeClr val="dk1"/>
              </a:solidFill>
              <a:highlight>
                <a:srgbClr val="FFFFFF"/>
              </a:highlight>
              <a:latin typeface="Nunito Sans Light"/>
              <a:ea typeface="Nunito Sans Light"/>
              <a:cs typeface="Nunito Sans Light"/>
              <a:sym typeface="Nunito Sans Light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Sans Light"/>
              <a:buChar char="●"/>
            </a:pPr>
            <a:r>
              <a:rPr lang="es" sz="1300">
                <a:solidFill>
                  <a:schemeClr val="dk1"/>
                </a:solidFill>
                <a:highlight>
                  <a:srgbClr val="FFFFFF"/>
                </a:highlight>
                <a:latin typeface="Nunito Sans Light"/>
                <a:ea typeface="Nunito Sans Light"/>
                <a:cs typeface="Nunito Sans Light"/>
                <a:sym typeface="Nunito Sans Light"/>
              </a:rPr>
              <a:t>Es necesario entender, escuchar y</a:t>
            </a:r>
            <a:r>
              <a:rPr b="1" lang="es" sz="1300">
                <a:solidFill>
                  <a:schemeClr val="dk1"/>
                </a:solidFill>
                <a:highlight>
                  <a:srgbClr val="FFFFFF"/>
                </a:highlight>
                <a:latin typeface="Nunito Sans"/>
                <a:ea typeface="Nunito Sans"/>
                <a:cs typeface="Nunito Sans"/>
                <a:sym typeface="Nunito Sans"/>
              </a:rPr>
              <a:t> empatizar </a:t>
            </a:r>
            <a:r>
              <a:rPr lang="es" sz="1300">
                <a:solidFill>
                  <a:schemeClr val="dk1"/>
                </a:solidFill>
                <a:highlight>
                  <a:srgbClr val="FFFFFF"/>
                </a:highlight>
                <a:latin typeface="Nunito Sans Light"/>
                <a:ea typeface="Nunito Sans Light"/>
                <a:cs typeface="Nunito Sans Light"/>
                <a:sym typeface="Nunito Sans Light"/>
              </a:rPr>
              <a:t>con el usuario.</a:t>
            </a:r>
            <a:endParaRPr sz="1300">
              <a:solidFill>
                <a:schemeClr val="dk1"/>
              </a:solidFill>
              <a:highlight>
                <a:srgbClr val="FFFFFF"/>
              </a:highlight>
              <a:latin typeface="Nunito Sans Light"/>
              <a:ea typeface="Nunito Sans Light"/>
              <a:cs typeface="Nunito Sans Light"/>
              <a:sym typeface="Nunito Sans Light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Sans Light"/>
              <a:buChar char="●"/>
            </a:pPr>
            <a:r>
              <a:rPr b="1" lang="es" sz="1300">
                <a:solidFill>
                  <a:schemeClr val="dk1"/>
                </a:solidFill>
                <a:highlight>
                  <a:srgbClr val="FFFFFF"/>
                </a:highlight>
                <a:latin typeface="Nunito Sans"/>
                <a:ea typeface="Nunito Sans"/>
                <a:cs typeface="Nunito Sans"/>
                <a:sym typeface="Nunito Sans"/>
              </a:rPr>
              <a:t>Escucha</a:t>
            </a:r>
            <a:r>
              <a:rPr lang="es" sz="1300">
                <a:solidFill>
                  <a:schemeClr val="dk1"/>
                </a:solidFill>
                <a:highlight>
                  <a:srgbClr val="FFFFFF"/>
                </a:highlight>
                <a:latin typeface="Nunito Sans Light"/>
                <a:ea typeface="Nunito Sans Light"/>
                <a:cs typeface="Nunito Sans Light"/>
                <a:sym typeface="Nunito Sans Light"/>
              </a:rPr>
              <a:t> lo que se dice de tu mar</a:t>
            </a:r>
            <a:r>
              <a:rPr lang="es" sz="1300">
                <a:solidFill>
                  <a:schemeClr val="dk1"/>
                </a:solidFill>
                <a:highlight>
                  <a:srgbClr val="FFFFFF"/>
                </a:highlight>
                <a:latin typeface="Nunito Sans Light"/>
                <a:ea typeface="Nunito Sans Light"/>
                <a:cs typeface="Nunito Sans Light"/>
                <a:sym typeface="Nunito Sans Light"/>
              </a:rPr>
              <a:t>c</a:t>
            </a:r>
            <a:r>
              <a:rPr lang="es" sz="1300">
                <a:solidFill>
                  <a:schemeClr val="dk1"/>
                </a:solidFill>
                <a:highlight>
                  <a:srgbClr val="FFFFFF"/>
                </a:highlight>
                <a:latin typeface="Nunito Sans Light"/>
                <a:ea typeface="Nunito Sans Light"/>
                <a:cs typeface="Nunito Sans Light"/>
                <a:sym typeface="Nunito Sans Light"/>
              </a:rPr>
              <a:t>a y de tu empresa.</a:t>
            </a:r>
            <a:endParaRPr sz="1300">
              <a:solidFill>
                <a:schemeClr val="dk1"/>
              </a:solidFill>
              <a:highlight>
                <a:srgbClr val="FFFFFF"/>
              </a:highlight>
              <a:latin typeface="Nunito Sans Light"/>
              <a:ea typeface="Nunito Sans Light"/>
              <a:cs typeface="Nunito Sans Light"/>
              <a:sym typeface="Nunito Sans Light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Sans Light"/>
              <a:buChar char="●"/>
            </a:pPr>
            <a:r>
              <a:rPr lang="es" sz="1300">
                <a:solidFill>
                  <a:schemeClr val="dk1"/>
                </a:solidFill>
                <a:highlight>
                  <a:srgbClr val="FFFFFF"/>
                </a:highlight>
                <a:latin typeface="Nunito Sans Light"/>
                <a:ea typeface="Nunito Sans Light"/>
                <a:cs typeface="Nunito Sans Light"/>
                <a:sym typeface="Nunito Sans Light"/>
              </a:rPr>
              <a:t>Muchas de las grandes ideas están </a:t>
            </a:r>
            <a:r>
              <a:rPr b="1" lang="es" sz="1300">
                <a:solidFill>
                  <a:schemeClr val="dk1"/>
                </a:solidFill>
                <a:highlight>
                  <a:srgbClr val="FFFFFF"/>
                </a:highlight>
                <a:latin typeface="Nunito Sans"/>
                <a:ea typeface="Nunito Sans"/>
                <a:cs typeface="Nunito Sans"/>
                <a:sym typeface="Nunito Sans"/>
              </a:rPr>
              <a:t>afuera</a:t>
            </a:r>
            <a:r>
              <a:rPr lang="es" sz="1300">
                <a:solidFill>
                  <a:schemeClr val="dk1"/>
                </a:solidFill>
                <a:highlight>
                  <a:srgbClr val="FFFFFF"/>
                </a:highlight>
                <a:latin typeface="Nunito Sans Light"/>
                <a:ea typeface="Nunito Sans Light"/>
                <a:cs typeface="Nunito Sans Light"/>
                <a:sym typeface="Nunito Sans Light"/>
              </a:rPr>
              <a:t> del negocio.</a:t>
            </a:r>
            <a:endParaRPr sz="1300">
              <a:solidFill>
                <a:schemeClr val="dk1"/>
              </a:solidFill>
              <a:highlight>
                <a:srgbClr val="FFFFFF"/>
              </a:highlight>
              <a:latin typeface="Nunito Sans Light"/>
              <a:ea typeface="Nunito Sans Light"/>
              <a:cs typeface="Nunito Sans Light"/>
              <a:sym typeface="Nunito Sans Light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Sans Light"/>
              <a:buChar char="●"/>
            </a:pPr>
            <a:r>
              <a:rPr lang="es" sz="1300">
                <a:solidFill>
                  <a:schemeClr val="dk1"/>
                </a:solidFill>
                <a:highlight>
                  <a:srgbClr val="FFFFFF"/>
                </a:highlight>
                <a:latin typeface="Nunito Sans Light"/>
                <a:ea typeface="Nunito Sans Light"/>
                <a:cs typeface="Nunito Sans Light"/>
                <a:sym typeface="Nunito Sans Light"/>
              </a:rPr>
              <a:t>Piensa como piensa el </a:t>
            </a:r>
            <a:r>
              <a:rPr b="1" lang="es" sz="1300">
                <a:solidFill>
                  <a:schemeClr val="dk1"/>
                </a:solidFill>
                <a:highlight>
                  <a:srgbClr val="FFFFFF"/>
                </a:highlight>
                <a:latin typeface="Nunito Sans"/>
                <a:ea typeface="Nunito Sans"/>
                <a:cs typeface="Nunito Sans"/>
                <a:sym typeface="Nunito Sans"/>
              </a:rPr>
              <a:t>c</a:t>
            </a:r>
            <a:r>
              <a:rPr b="1" lang="es" sz="1300">
                <a:solidFill>
                  <a:schemeClr val="dk1"/>
                </a:solidFill>
                <a:highlight>
                  <a:srgbClr val="FFFFFF"/>
                </a:highlight>
                <a:latin typeface="Nunito Sans"/>
                <a:ea typeface="Nunito Sans"/>
                <a:cs typeface="Nunito Sans"/>
                <a:sym typeface="Nunito Sans"/>
              </a:rPr>
              <a:t>onsumidor.</a:t>
            </a:r>
            <a:endParaRPr b="1" sz="13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50" name="Google Shape;150;p20"/>
          <p:cNvSpPr txBox="1"/>
          <p:nvPr/>
        </p:nvSpPr>
        <p:spPr>
          <a:xfrm>
            <a:off x="5868650" y="3384850"/>
            <a:ext cx="2865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F2741"/>
              </a:solidFill>
              <a:latin typeface="Nunito Sans ExtraLight"/>
              <a:ea typeface="Nunito Sans ExtraLight"/>
              <a:cs typeface="Nunito Sans ExtraLight"/>
              <a:sym typeface="Nunito Sans ExtraLight"/>
            </a:endParaRPr>
          </a:p>
        </p:txBody>
      </p:sp>
      <p:pic>
        <p:nvPicPr>
          <p:cNvPr id="151" name="Google Shape;151;p20"/>
          <p:cNvPicPr preferRelativeResize="0"/>
          <p:nvPr/>
        </p:nvPicPr>
        <p:blipFill rotWithShape="1">
          <a:blip r:embed="rId5">
            <a:alphaModFix/>
          </a:blip>
          <a:srcRect b="0" l="23465" r="0" t="12686"/>
          <a:stretch/>
        </p:blipFill>
        <p:spPr>
          <a:xfrm>
            <a:off x="5143500" y="799250"/>
            <a:ext cx="5910574" cy="4490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97025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1"/>
          <p:cNvSpPr/>
          <p:nvPr/>
        </p:nvSpPr>
        <p:spPr>
          <a:xfrm rot="-360960">
            <a:off x="4446587" y="-499851"/>
            <a:ext cx="2699266" cy="572585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1"/>
          <p:cNvSpPr txBox="1"/>
          <p:nvPr/>
        </p:nvSpPr>
        <p:spPr>
          <a:xfrm>
            <a:off x="4669475" y="1005975"/>
            <a:ext cx="4266300" cy="32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SHOW NOTES</a:t>
            </a:r>
            <a:endParaRPr sz="100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EPISODIO 26</a:t>
            </a:r>
            <a:endParaRPr b="1"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Miopía del marketing: Un enfoque que te puede sesgar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21"/>
          <p:cNvSpPr txBox="1"/>
          <p:nvPr/>
        </p:nvSpPr>
        <p:spPr>
          <a:xfrm>
            <a:off x="5423800" y="4728250"/>
            <a:ext cx="3480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Contacto: </a:t>
            </a:r>
            <a:r>
              <a:rPr lang="es" sz="8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ceodigital@mck.agency</a:t>
            </a:r>
            <a:endParaRPr sz="27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60" name="Google Shape;160;p21"/>
          <p:cNvPicPr preferRelativeResize="0"/>
          <p:nvPr/>
        </p:nvPicPr>
        <p:blipFill rotWithShape="1">
          <a:blip r:embed="rId4">
            <a:alphaModFix/>
          </a:blip>
          <a:srcRect b="2421" l="0" r="0" t="22152"/>
          <a:stretch/>
        </p:blipFill>
        <p:spPr>
          <a:xfrm>
            <a:off x="728950" y="1195413"/>
            <a:ext cx="3096300" cy="2335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1"/>
          <p:cNvSpPr txBox="1"/>
          <p:nvPr/>
        </p:nvSpPr>
        <p:spPr>
          <a:xfrm>
            <a:off x="1040353" y="3788800"/>
            <a:ext cx="2473500" cy="2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741"/>
              </a:buClr>
              <a:buSzPts val="2700"/>
              <a:buFont typeface="Helvetica Neue"/>
              <a:buNone/>
            </a:pPr>
            <a:r>
              <a:rPr i="1" lang="es" sz="100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Escúchalo en tu plataforma favorita:</a:t>
            </a:r>
            <a:endParaRPr sz="1000">
              <a:solidFill>
                <a:srgbClr val="FFFFFF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pic>
        <p:nvPicPr>
          <p:cNvPr id="162" name="Google Shape;162;p21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2314" y="4131222"/>
            <a:ext cx="1256110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1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42300" y="4131225"/>
            <a:ext cx="1269609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1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975785" y="4131216"/>
            <a:ext cx="1056300" cy="307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65" name="Google Shape;165;p21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22326" y="4541152"/>
            <a:ext cx="1256100" cy="31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1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644621" y="4546353"/>
            <a:ext cx="1264946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1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972950" y="4543587"/>
            <a:ext cx="1056301" cy="313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